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Economica"/>
      <p:regular r:id="rId55"/>
      <p:bold r:id="rId56"/>
      <p:italic r:id="rId57"/>
      <p:boldItalic r:id="rId58"/>
    </p:embeddedFont>
    <p:embeddedFont>
      <p:font typeface="Robo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italic.fntdata"/><Relationship Id="rId12" Type="http://schemas.openxmlformats.org/officeDocument/2006/relationships/slide" Target="slides/slide8.xml"/><Relationship Id="rId56" Type="http://schemas.openxmlformats.org/officeDocument/2006/relationships/font" Target="fonts/Economic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Economic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12edc8b67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12edc8b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fbd187a7f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8fbd187a7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81fee60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881fee60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4740c4cc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94740c4c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94740c4cc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94740c4c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4740c4cc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94740c4cc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4740c4cc1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94740c4cc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10f2876a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910f2876a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476aa7215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9476aa7215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81c56d16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881c56d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81fee60a1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881fee60a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476aa7215_4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9476aa7215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476aa6ff3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9476aa6ff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476aa7215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476aa72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476aa7215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9476aa721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476aa7215_1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9476aa7215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476aa7215_4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9476aa7215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476aa7215_1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9476aa7215_1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12edc8b67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12edc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12edc8b6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912edc8b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81c56d168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881c56d16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4740c4c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94740c4cc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1a136984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91a136984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12edc8b67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912edc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4740c4cc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94740c4c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4740c4cc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94740c4cc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4740c4cc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94740c4cc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4740c4cc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94740c4cc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4740c4cc1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4740c4c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476aa721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9476aa72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4740c4cc1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94740c4cc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740c4cc1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4740c4cc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4740c4cc1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4740c4cc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12edc8b67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912edc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12edc8b6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912edc8b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476aa6ff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9476aa6ff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26e897d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926e897d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476aa6ff3_2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9476aa6ff3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12edc8b67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912edc8b6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912edc8b67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912edc8b6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81fee60a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881fee6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476aa7215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9476aa721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476aa72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9476aa72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476aa721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476aa7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fbd187a7f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8fbd187a7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6aa6ff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6aa6f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0" l="0" r="0" t="0"/>
          <a:stretch/>
        </p:blipFill>
        <p:spPr>
          <a:xfrm>
            <a:off x="7979750" y="6219625"/>
            <a:ext cx="1041399" cy="5207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ER2It2mIagI" TargetMode="Externa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wL17g67vU88" TargetMode="External"/><Relationship Id="rId4" Type="http://schemas.openxmlformats.org/officeDocument/2006/relationships/image" Target="../media/image1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gif"/><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3.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XE3krf3CQls" TargetMode="External"/><Relationship Id="rId4"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www.youtube.com/watch?v=tIeHLnjs5U8" TargetMode="External"/><Relationship Id="rId4" Type="http://schemas.openxmlformats.org/officeDocument/2006/relationships/image" Target="../media/image1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hyperlink" Target="https://docs.google.com/presentation/d/1giN8HnKYKvLJ59OMJYglU4H0uMCjnqZb7QsQ1lXkXhk/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HJiP4f-1_UY" TargetMode="Externa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hyperlink" Target="https://discuss.dphi.tech/t/day-1-introduction-to-deep-learning/6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 name="Google Shape;56;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7" name="Google Shape;57;p13"/>
          <p:cNvSpPr txBox="1"/>
          <p:nvPr/>
        </p:nvSpPr>
        <p:spPr>
          <a:xfrm>
            <a:off x="812350" y="1929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325097"/>
            <a:ext cx="79617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Working of Neural Network</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28" name="Shape 128"/>
        <p:cNvGrpSpPr/>
        <p:nvPr/>
      </p:nvGrpSpPr>
      <p:grpSpPr>
        <a:xfrm>
          <a:off x="0" y="0"/>
          <a:ext cx="0" cy="0"/>
          <a:chOff x="0" y="0"/>
          <a:chExt cx="0" cy="0"/>
        </a:xfrm>
      </p:grpSpPr>
      <p:sp>
        <p:nvSpPr>
          <p:cNvPr id="129" name="Google Shape;129;p2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Neural Network Architecture</a:t>
            </a:r>
            <a:endParaRPr sz="30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 name="Google Shape;13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6" name="Google Shape;136;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Architecture</a:t>
            </a:r>
            <a:endParaRPr sz="4800">
              <a:solidFill>
                <a:srgbClr val="434343"/>
              </a:solidFill>
              <a:latin typeface="Economica"/>
              <a:ea typeface="Economica"/>
              <a:cs typeface="Economica"/>
              <a:sym typeface="Economica"/>
            </a:endParaRPr>
          </a:p>
        </p:txBody>
      </p:sp>
      <p:sp>
        <p:nvSpPr>
          <p:cNvPr id="137" name="Google Shape;137;p2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Neural Networks are complex structures made of artificial neurons that can take in multiple inputs to produce a single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This is the primary job of a Neural Network</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Simple terms, to transform input into a meaningful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NN consists of an input and output layer with one or more hidden layers.</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38" name="Google Shape;138;p23"/>
          <p:cNvPicPr preferRelativeResize="0"/>
          <p:nvPr/>
        </p:nvPicPr>
        <p:blipFill>
          <a:blip r:embed="rId3">
            <a:alphaModFix/>
          </a:blip>
          <a:stretch>
            <a:fillRect/>
          </a:stretch>
        </p:blipFill>
        <p:spPr>
          <a:xfrm>
            <a:off x="1922075" y="3087075"/>
            <a:ext cx="5068126" cy="3389825"/>
          </a:xfrm>
          <a:prstGeom prst="rect">
            <a:avLst/>
          </a:prstGeom>
          <a:noFill/>
          <a:ln>
            <a:noFill/>
          </a:ln>
        </p:spPr>
      </p:pic>
      <p:sp>
        <p:nvSpPr>
          <p:cNvPr id="139" name="Google Shape;139;p23"/>
          <p:cNvSpPr/>
          <p:nvPr/>
        </p:nvSpPr>
        <p:spPr>
          <a:xfrm>
            <a:off x="1774625" y="6071200"/>
            <a:ext cx="5304600" cy="48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47" name="Google Shape;147;p24"/>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Outermost yellow layer is the </a:t>
            </a:r>
            <a:r>
              <a:rPr b="1" lang="en" sz="1800">
                <a:solidFill>
                  <a:srgbClr val="303133"/>
                </a:solidFill>
                <a:highlight>
                  <a:srgbClr val="FFFFFF"/>
                </a:highlight>
                <a:latin typeface="Open Sans"/>
                <a:ea typeface="Open Sans"/>
                <a:cs typeface="Open Sans"/>
                <a:sym typeface="Open Sans"/>
              </a:rPr>
              <a:t>input layer</a:t>
            </a:r>
            <a:r>
              <a:rPr lang="en" sz="1800">
                <a:solidFill>
                  <a:srgbClr val="303133"/>
                </a:solidFill>
                <a:highlight>
                  <a:srgbClr val="FFFFFF"/>
                </a:highlight>
                <a:latin typeface="Open Sans"/>
                <a:ea typeface="Open Sans"/>
                <a:cs typeface="Open Sans"/>
                <a:sym typeface="Open Sans"/>
              </a:rPr>
              <a:t>. A neuron is the basic unit of a neural network. In this case the input layer has three neurons. The inputs are simply the measure of our features. For example, in the boston house price data in the Linear Regression with tf.keras notebook, there were 13 input features, so the input layer will have 13 neurons.</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48" name="Google Shape;148;p24"/>
          <p:cNvPicPr preferRelativeResize="0"/>
          <p:nvPr/>
        </p:nvPicPr>
        <p:blipFill>
          <a:blip r:embed="rId3">
            <a:alphaModFix/>
          </a:blip>
          <a:stretch>
            <a:fillRect/>
          </a:stretch>
        </p:blipFill>
        <p:spPr>
          <a:xfrm>
            <a:off x="2142438" y="1215925"/>
            <a:ext cx="4934426" cy="3300426"/>
          </a:xfrm>
          <a:prstGeom prst="rect">
            <a:avLst/>
          </a:prstGeom>
          <a:noFill/>
          <a:ln>
            <a:noFill/>
          </a:ln>
        </p:spPr>
      </p:pic>
      <p:sp>
        <p:nvSpPr>
          <p:cNvPr id="149" name="Google Shape;149;p24"/>
          <p:cNvSpPr/>
          <p:nvPr/>
        </p:nvSpPr>
        <p:spPr>
          <a:xfrm>
            <a:off x="84450" y="2577975"/>
            <a:ext cx="2058000" cy="1520400"/>
          </a:xfrm>
          <a:prstGeom prst="wedgeEllipseCallout">
            <a:avLst>
              <a:gd fmla="val 51890" name="adj1"/>
              <a:gd fmla="val -489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yellow layer is the input layer. </a:t>
            </a:r>
            <a:endParaRPr b="1"/>
          </a:p>
        </p:txBody>
      </p:sp>
      <p:sp>
        <p:nvSpPr>
          <p:cNvPr id="150" name="Google Shape;150;p24"/>
          <p:cNvSpPr/>
          <p:nvPr/>
        </p:nvSpPr>
        <p:spPr>
          <a:xfrm>
            <a:off x="2142450" y="1322025"/>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6" name="Google Shape;156;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7" name="Google Shape;157;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58" name="Google Shape;158;p25"/>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blue layer and the green layer are two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which are not directly observable while building the neural network. The number of neurons in these hidden layers are initially assigned by us and we can find the optimal number of neurons in hidden layer through hyperparameter tuning.</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59" name="Google Shape;159;p25"/>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60" name="Google Shape;160;p25"/>
          <p:cNvSpPr/>
          <p:nvPr/>
        </p:nvSpPr>
        <p:spPr>
          <a:xfrm>
            <a:off x="0" y="3546775"/>
            <a:ext cx="1562100" cy="1399200"/>
          </a:xfrm>
          <a:prstGeom prst="wedgeEllipseCallout">
            <a:avLst>
              <a:gd fmla="val 159313" name="adj1"/>
              <a:gd fmla="val 104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blue layer is the first hidden layer. </a:t>
            </a:r>
            <a:endParaRPr b="1"/>
          </a:p>
        </p:txBody>
      </p:sp>
      <p:sp>
        <p:nvSpPr>
          <p:cNvPr id="161" name="Google Shape;161;p25"/>
          <p:cNvSpPr/>
          <p:nvPr/>
        </p:nvSpPr>
        <p:spPr>
          <a:xfrm>
            <a:off x="6456225" y="925325"/>
            <a:ext cx="2521500" cy="1554600"/>
          </a:xfrm>
          <a:prstGeom prst="wedgeEllipseCallout">
            <a:avLst>
              <a:gd fmla="val -80281" name="adj1"/>
              <a:gd fmla="val -367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second hidden layer. </a:t>
            </a:r>
            <a:endParaRPr b="1"/>
          </a:p>
        </p:txBody>
      </p:sp>
      <p:sp>
        <p:nvSpPr>
          <p:cNvPr id="162" name="Google Shape;162;p25"/>
          <p:cNvSpPr/>
          <p:nvPr/>
        </p:nvSpPr>
        <p:spPr>
          <a:xfrm>
            <a:off x="3216600" y="842800"/>
            <a:ext cx="765900" cy="3883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8" name="Google Shape;168;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9" name="Google Shape;169;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70" name="Google Shape;170;p26"/>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br>
              <a:rPr b="1" lang="en" sz="2400">
                <a:latin typeface="Open Sans"/>
                <a:ea typeface="Open Sans"/>
                <a:cs typeface="Open Sans"/>
                <a:sym typeface="Open Sans"/>
              </a:rPr>
            </a:b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red layer is the </a:t>
            </a:r>
            <a:r>
              <a:rPr b="1" lang="en" sz="1800">
                <a:solidFill>
                  <a:srgbClr val="303133"/>
                </a:solidFill>
                <a:highlight>
                  <a:srgbClr val="FFFFFF"/>
                </a:highlight>
                <a:latin typeface="Open Sans"/>
                <a:ea typeface="Open Sans"/>
                <a:cs typeface="Open Sans"/>
                <a:sym typeface="Open Sans"/>
              </a:rPr>
              <a:t>output layer</a:t>
            </a:r>
            <a:r>
              <a:rPr lang="en" sz="1800">
                <a:solidFill>
                  <a:srgbClr val="303133"/>
                </a:solidFill>
                <a:highlight>
                  <a:srgbClr val="FFFFFF"/>
                </a:highlight>
                <a:latin typeface="Open Sans"/>
                <a:ea typeface="Open Sans"/>
                <a:cs typeface="Open Sans"/>
                <a:sym typeface="Open Sans"/>
              </a:rPr>
              <a:t>. This is the last layer of a neural network that produces the required output. For example, </a:t>
            </a:r>
            <a:r>
              <a:rPr b="1" lang="en" sz="1800">
                <a:solidFill>
                  <a:srgbClr val="303133"/>
                </a:solidFill>
                <a:highlight>
                  <a:srgbClr val="FFFFFF"/>
                </a:highlight>
                <a:latin typeface="Open Sans"/>
                <a:ea typeface="Open Sans"/>
                <a:cs typeface="Open Sans"/>
                <a:sym typeface="Open Sans"/>
              </a:rPr>
              <a:t>‘MEDV’</a:t>
            </a:r>
            <a:r>
              <a:rPr lang="en" sz="1800">
                <a:solidFill>
                  <a:srgbClr val="303133"/>
                </a:solidFill>
                <a:highlight>
                  <a:srgbClr val="FFFFFF"/>
                </a:highlight>
                <a:latin typeface="Open Sans"/>
                <a:ea typeface="Open Sans"/>
                <a:cs typeface="Open Sans"/>
                <a:sym typeface="Open Sans"/>
              </a:rPr>
              <a:t> (Median value of owner-occupied homes in 1000 USD's) was the output layer in </a:t>
            </a:r>
            <a:r>
              <a:rPr lang="en" sz="1800" u="sng">
                <a:solidFill>
                  <a:schemeClr val="hlink"/>
                </a:solidFill>
                <a:highlight>
                  <a:srgbClr val="FFFFFF"/>
                </a:highlight>
                <a:latin typeface="Open Sans"/>
                <a:ea typeface="Open Sans"/>
                <a:cs typeface="Open Sans"/>
                <a:sym typeface="Open Sans"/>
                <a:hlinkClick r:id="rId3"/>
              </a:rPr>
              <a:t>boston house price dataset</a:t>
            </a:r>
            <a:r>
              <a:rPr lang="en" sz="1800">
                <a:solidFill>
                  <a:srgbClr val="303133"/>
                </a:solidFill>
                <a:highlight>
                  <a:srgbClr val="FFFFFF"/>
                </a:highlight>
                <a:latin typeface="Open Sans"/>
                <a:ea typeface="Open Sans"/>
                <a:cs typeface="Open Sans"/>
                <a:sym typeface="Open Sans"/>
              </a:rPr>
              <a: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71" name="Google Shape;171;p26"/>
          <p:cNvPicPr preferRelativeResize="0"/>
          <p:nvPr/>
        </p:nvPicPr>
        <p:blipFill>
          <a:blip r:embed="rId4">
            <a:alphaModFix/>
          </a:blip>
          <a:stretch>
            <a:fillRect/>
          </a:stretch>
        </p:blipFill>
        <p:spPr>
          <a:xfrm>
            <a:off x="1433325" y="1023650"/>
            <a:ext cx="5553782" cy="3714675"/>
          </a:xfrm>
          <a:prstGeom prst="rect">
            <a:avLst/>
          </a:prstGeom>
          <a:noFill/>
          <a:ln>
            <a:noFill/>
          </a:ln>
        </p:spPr>
      </p:pic>
      <p:sp>
        <p:nvSpPr>
          <p:cNvPr id="172" name="Google Shape;172;p26"/>
          <p:cNvSpPr/>
          <p:nvPr/>
        </p:nvSpPr>
        <p:spPr>
          <a:xfrm>
            <a:off x="6866150" y="2651700"/>
            <a:ext cx="1731900" cy="1554600"/>
          </a:xfrm>
          <a:prstGeom prst="wedgeEllipseCallout">
            <a:avLst>
              <a:gd fmla="val -46654" name="adj1"/>
              <a:gd fmla="val -62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output layer</a:t>
            </a:r>
            <a:endParaRPr b="1"/>
          </a:p>
        </p:txBody>
      </p:sp>
      <p:sp>
        <p:nvSpPr>
          <p:cNvPr id="173" name="Google Shape;173;p26"/>
          <p:cNvSpPr/>
          <p:nvPr/>
        </p:nvSpPr>
        <p:spPr>
          <a:xfrm>
            <a:off x="6100250" y="1404650"/>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nvSpPr>
        <p:spPr>
          <a:xfrm>
            <a:off x="6100250" y="6345375"/>
            <a:ext cx="281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UpGrad</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1" name="Google Shape;181;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82" name="Google Shape;182;p27"/>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Weights:</a:t>
            </a:r>
            <a:r>
              <a:rPr lang="en" sz="1800">
                <a:solidFill>
                  <a:srgbClr val="303133"/>
                </a:solidFill>
                <a:highlight>
                  <a:srgbClr val="FFFFFF"/>
                </a:highlight>
                <a:latin typeface="Open Sans"/>
                <a:ea typeface="Open Sans"/>
                <a:cs typeface="Open Sans"/>
                <a:sym typeface="Open Sans"/>
              </a:rPr>
              <a:t> There is some weight assigned for each connection. Weights represent scalar (constant) multiplication. Initially these are assigned randomly, then these weights are updated as per their importance in predicting the output. The updation of weight is done through back propagation (you will know this in upcoming slides).</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83" name="Google Shape;183;p27"/>
          <p:cNvGrpSpPr/>
          <p:nvPr/>
        </p:nvGrpSpPr>
        <p:grpSpPr>
          <a:xfrm>
            <a:off x="1059893" y="989402"/>
            <a:ext cx="7022287" cy="3596686"/>
            <a:chOff x="526475" y="975200"/>
            <a:chExt cx="8091125" cy="4144124"/>
          </a:xfrm>
        </p:grpSpPr>
        <p:pic>
          <p:nvPicPr>
            <p:cNvPr id="184" name="Google Shape;184;p27"/>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85" name="Google Shape;185;p27"/>
            <p:cNvSpPr/>
            <p:nvPr/>
          </p:nvSpPr>
          <p:spPr>
            <a:xfrm>
              <a:off x="526475" y="4110125"/>
              <a:ext cx="2036700" cy="615900"/>
            </a:xfrm>
            <a:prstGeom prst="wedgeEllipseCallout">
              <a:avLst>
                <a:gd fmla="val 56798" name="adj1"/>
                <a:gd fmla="val -694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sp>
          <p:nvSpPr>
            <p:cNvPr id="186" name="Google Shape;186;p27"/>
            <p:cNvSpPr/>
            <p:nvPr/>
          </p:nvSpPr>
          <p:spPr>
            <a:xfrm>
              <a:off x="6580900" y="1408500"/>
              <a:ext cx="2036700" cy="615900"/>
            </a:xfrm>
            <a:prstGeom prst="wedgeEllipseCallout">
              <a:avLst>
                <a:gd fmla="val -75168" name="adj1"/>
                <a:gd fmla="val 24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2" name="Google Shape;192;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3" name="Google Shape;193;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3189376" y="1077725"/>
            <a:ext cx="5407451" cy="3616801"/>
          </a:xfrm>
          <a:prstGeom prst="rect">
            <a:avLst/>
          </a:prstGeom>
          <a:noFill/>
          <a:ln>
            <a:noFill/>
          </a:ln>
        </p:spPr>
      </p:pic>
      <p:sp>
        <p:nvSpPr>
          <p:cNvPr id="195" name="Google Shape;195;p28"/>
          <p:cNvSpPr/>
          <p:nvPr/>
        </p:nvSpPr>
        <p:spPr>
          <a:xfrm>
            <a:off x="313975" y="2136013"/>
            <a:ext cx="2495400" cy="1680600"/>
          </a:xfrm>
          <a:prstGeom prst="wedgeEllipseCallout">
            <a:avLst>
              <a:gd fmla="val 68394" name="adj1"/>
              <a:gd fmla="val -4125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Each circle in a layer is known as a neuron. The input layer has 3 neurons</a:t>
            </a:r>
            <a:endParaRPr b="1"/>
          </a:p>
        </p:txBody>
      </p:sp>
      <p:sp>
        <p:nvSpPr>
          <p:cNvPr id="196" name="Google Shape;196;p28"/>
          <p:cNvSpPr txBox="1"/>
          <p:nvPr/>
        </p:nvSpPr>
        <p:spPr>
          <a:xfrm>
            <a:off x="84475" y="4696700"/>
            <a:ext cx="8975100" cy="178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03133"/>
              </a:buClr>
              <a:buSzPts val="1700"/>
              <a:buFont typeface="Open Sans"/>
              <a:buChar char="●"/>
            </a:pPr>
            <a:r>
              <a:rPr lang="en" sz="1700">
                <a:solidFill>
                  <a:srgbClr val="303133"/>
                </a:solidFill>
                <a:highlight>
                  <a:schemeClr val="lt1"/>
                </a:highlight>
                <a:latin typeface="Open Sans"/>
                <a:ea typeface="Open Sans"/>
                <a:cs typeface="Open Sans"/>
                <a:sym typeface="Open Sans"/>
              </a:rPr>
              <a:t>Now we know each neuron in input layer has a value given in the dataset. Some random weights are assigned for each connection. When the value of each neuron in input layer is multiplied with its respective weight for the next connecting neuron and added all together, produces the value of next connecting neuron in the next layer. Don’t worry if you don’t understand here. An example of this calculation is shown in next slides.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p:nvPr/>
        </p:nvSpPr>
        <p:spPr>
          <a:xfrm>
            <a:off x="3752098" y="6128828"/>
            <a:ext cx="1606800" cy="5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2" name="Google Shape;202;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3" name="Google Shape;203;p29"/>
          <p:cNvSpPr txBox="1"/>
          <p:nvPr/>
        </p:nvSpPr>
        <p:spPr>
          <a:xfrm>
            <a:off x="-165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04" name="Google Shape;204;p29"/>
          <p:cNvSpPr/>
          <p:nvPr/>
        </p:nvSpPr>
        <p:spPr>
          <a:xfrm>
            <a:off x="1855503" y="2367867"/>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V1</a:t>
            </a:r>
            <a:endParaRPr/>
          </a:p>
        </p:txBody>
      </p:sp>
      <p:sp>
        <p:nvSpPr>
          <p:cNvPr id="205" name="Google Shape;205;p29"/>
          <p:cNvSpPr/>
          <p:nvPr/>
        </p:nvSpPr>
        <p:spPr>
          <a:xfrm>
            <a:off x="1855503" y="390015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V2</a:t>
            </a:r>
            <a:endParaRPr/>
          </a:p>
        </p:txBody>
      </p:sp>
      <p:sp>
        <p:nvSpPr>
          <p:cNvPr id="206" name="Google Shape;206;p29"/>
          <p:cNvSpPr/>
          <p:nvPr/>
        </p:nvSpPr>
        <p:spPr>
          <a:xfrm>
            <a:off x="1855503" y="518984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V3</a:t>
            </a:r>
            <a:endParaRPr/>
          </a:p>
        </p:txBody>
      </p:sp>
      <p:sp>
        <p:nvSpPr>
          <p:cNvPr id="207" name="Google Shape;207;p29"/>
          <p:cNvSpPr/>
          <p:nvPr/>
        </p:nvSpPr>
        <p:spPr>
          <a:xfrm>
            <a:off x="4916358" y="1537850"/>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sp>
        <p:nvSpPr>
          <p:cNvPr id="208" name="Google Shape;208;p29"/>
          <p:cNvSpPr/>
          <p:nvPr/>
        </p:nvSpPr>
        <p:spPr>
          <a:xfrm>
            <a:off x="4971293" y="3022216"/>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4971293" y="4469901"/>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9"/>
          <p:cNvSpPr/>
          <p:nvPr/>
        </p:nvSpPr>
        <p:spPr>
          <a:xfrm>
            <a:off x="4971293" y="5917585"/>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9"/>
          <p:cNvCxnSpPr>
            <a:stCxn id="204" idx="7"/>
            <a:endCxn id="207" idx="2"/>
          </p:cNvCxnSpPr>
          <p:nvPr/>
        </p:nvCxnSpPr>
        <p:spPr>
          <a:xfrm flipH="1" rot="10800000">
            <a:off x="2570183" y="1901750"/>
            <a:ext cx="2346300" cy="5727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9"/>
          <p:cNvCxnSpPr>
            <a:endCxn id="207" idx="2"/>
          </p:cNvCxnSpPr>
          <p:nvPr/>
        </p:nvCxnSpPr>
        <p:spPr>
          <a:xfrm flipH="1" rot="10800000">
            <a:off x="2570058" y="1901750"/>
            <a:ext cx="2346300" cy="21051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29"/>
          <p:cNvCxnSpPr>
            <a:stCxn id="206" idx="7"/>
            <a:endCxn id="207" idx="3"/>
          </p:cNvCxnSpPr>
          <p:nvPr/>
        </p:nvCxnSpPr>
        <p:spPr>
          <a:xfrm flipH="1" rot="10800000">
            <a:off x="2570183" y="2159033"/>
            <a:ext cx="2468700" cy="3137400"/>
          </a:xfrm>
          <a:prstGeom prst="straightConnector1">
            <a:avLst/>
          </a:prstGeom>
          <a:noFill/>
          <a:ln cap="flat" cmpd="sng" w="9525">
            <a:solidFill>
              <a:schemeClr val="dk2"/>
            </a:solidFill>
            <a:prstDash val="solid"/>
            <a:round/>
            <a:headEnd len="med" w="med" type="none"/>
            <a:tailEnd len="med" w="med" type="none"/>
          </a:ln>
        </p:spPr>
      </p:cxnSp>
      <p:sp>
        <p:nvSpPr>
          <p:cNvPr id="214" name="Google Shape;214;p29"/>
          <p:cNvSpPr txBox="1"/>
          <p:nvPr/>
        </p:nvSpPr>
        <p:spPr>
          <a:xfrm>
            <a:off x="2907579" y="1882243"/>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w1</a:t>
            </a:r>
            <a:endParaRPr/>
          </a:p>
        </p:txBody>
      </p:sp>
      <p:sp>
        <p:nvSpPr>
          <p:cNvPr id="215" name="Google Shape;215;p29"/>
          <p:cNvSpPr txBox="1"/>
          <p:nvPr/>
        </p:nvSpPr>
        <p:spPr>
          <a:xfrm>
            <a:off x="2994803" y="295269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w2</a:t>
            </a:r>
            <a:endParaRPr/>
          </a:p>
        </p:txBody>
      </p:sp>
      <p:sp>
        <p:nvSpPr>
          <p:cNvPr id="216" name="Google Shape;216;p29"/>
          <p:cNvSpPr txBox="1"/>
          <p:nvPr/>
        </p:nvSpPr>
        <p:spPr>
          <a:xfrm>
            <a:off x="2994797" y="402313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a:t>
            </a:r>
            <a:endParaRPr/>
          </a:p>
        </p:txBody>
      </p:sp>
      <p:sp>
        <p:nvSpPr>
          <p:cNvPr id="217" name="Google Shape;217;p29"/>
          <p:cNvSpPr/>
          <p:nvPr/>
        </p:nvSpPr>
        <p:spPr>
          <a:xfrm>
            <a:off x="5267331" y="2693387"/>
            <a:ext cx="3031800" cy="1391700"/>
          </a:xfrm>
          <a:prstGeom prst="wedgeRoundRectCallout">
            <a:avLst>
              <a:gd fmla="val -69279" name="adj1"/>
              <a:gd fmla="val -95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Here v is calculated as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(v1 * w1) + (v2 * w2) + (v3 * w3)</a:t>
            </a:r>
            <a:endParaRPr b="1"/>
          </a:p>
        </p:txBody>
      </p:sp>
      <p:sp>
        <p:nvSpPr>
          <p:cNvPr id="218" name="Google Shape;218;p29"/>
          <p:cNvSpPr txBox="1"/>
          <p:nvPr/>
        </p:nvSpPr>
        <p:spPr>
          <a:xfrm>
            <a:off x="-7050" y="888975"/>
            <a:ext cx="912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simple example on how the values of each neurons are calculated using weights and input values. </a:t>
            </a:r>
            <a:endParaRPr sz="1600"/>
          </a:p>
          <a:p>
            <a:pPr indent="0" lvl="0" marL="0" rtl="0" algn="l">
              <a:spcBef>
                <a:spcPts val="0"/>
              </a:spcBef>
              <a:spcAft>
                <a:spcPts val="0"/>
              </a:spcAft>
              <a:buNone/>
            </a:pPr>
            <a:r>
              <a:t/>
            </a:r>
            <a:endParaRPr sz="1600"/>
          </a:p>
        </p:txBody>
      </p:sp>
      <p:sp>
        <p:nvSpPr>
          <p:cNvPr id="219" name="Google Shape;219;p29"/>
          <p:cNvSpPr txBox="1"/>
          <p:nvPr/>
        </p:nvSpPr>
        <p:spPr>
          <a:xfrm>
            <a:off x="5694225" y="4253350"/>
            <a:ext cx="27876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Note:</a:t>
            </a:r>
            <a:r>
              <a:rPr lang="en">
                <a:solidFill>
                  <a:schemeClr val="dk1"/>
                </a:solidFill>
              </a:rPr>
              <a:t> If this was a linear regression model, we would add a bias ‘b’ [hope you remember equation of linear regression]</a:t>
            </a:r>
            <a:endParaRPr/>
          </a:p>
        </p:txBody>
      </p:sp>
      <p:sp>
        <p:nvSpPr>
          <p:cNvPr id="220" name="Google Shape;220;p29"/>
          <p:cNvSpPr/>
          <p:nvPr/>
        </p:nvSpPr>
        <p:spPr>
          <a:xfrm>
            <a:off x="6172200" y="1686950"/>
            <a:ext cx="2230500" cy="1043100"/>
          </a:xfrm>
          <a:prstGeom prst="wedgeEllipseCallout">
            <a:avLst>
              <a:gd fmla="val -76709" name="adj1"/>
              <a:gd fmla="val -78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 can give an activation function for this layer.</a:t>
            </a:r>
            <a:endParaRPr b="1"/>
          </a:p>
        </p:txBody>
      </p:sp>
      <p:pic>
        <p:nvPicPr>
          <p:cNvPr id="221" name="Google Shape;221;p29"/>
          <p:cNvPicPr preferRelativeResize="0"/>
          <p:nvPr/>
        </p:nvPicPr>
        <p:blipFill>
          <a:blip r:embed="rId3">
            <a:alphaModFix/>
          </a:blip>
          <a:stretch>
            <a:fillRect/>
          </a:stretch>
        </p:blipFill>
        <p:spPr>
          <a:xfrm>
            <a:off x="381925" y="1461675"/>
            <a:ext cx="8129446" cy="5284150"/>
          </a:xfrm>
          <a:prstGeom prst="rect">
            <a:avLst/>
          </a:prstGeom>
          <a:noFill/>
          <a:ln>
            <a:noFill/>
          </a:ln>
        </p:spPr>
      </p:pic>
      <p:pic>
        <p:nvPicPr>
          <p:cNvPr id="222" name="Google Shape;222;p29"/>
          <p:cNvPicPr preferRelativeResize="0"/>
          <p:nvPr/>
        </p:nvPicPr>
        <p:blipFill>
          <a:blip r:embed="rId4">
            <a:alphaModFix/>
          </a:blip>
          <a:stretch>
            <a:fillRect/>
          </a:stretch>
        </p:blipFill>
        <p:spPr>
          <a:xfrm>
            <a:off x="304800" y="1436906"/>
            <a:ext cx="8222924" cy="5344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8" name="Google Shape;228;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9" name="Google Shape;229;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30" name="Google Shape;230;p30"/>
          <p:cNvSpPr txBox="1"/>
          <p:nvPr/>
        </p:nvSpPr>
        <p:spPr>
          <a:xfrm>
            <a:off x="1317050" y="1557150"/>
            <a:ext cx="6428400" cy="3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In the previous slide: w1 is the weight from first neuron of input layer to the first neuron of hidden layer. Same goes with w2 and w3</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The value of each other neuron in each hidden layer is calculated in the same way we calculated the value of the first neuron of the first hidden layer in the previous slide.</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Similarly, the value of output layer is calculated.</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1"/>
          <p:cNvSpPr txBox="1"/>
          <p:nvPr/>
        </p:nvSpPr>
        <p:spPr>
          <a:xfrm>
            <a:off x="120300" y="2853000"/>
            <a:ext cx="89034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Let’s understand what we learnt using a simple task</a:t>
            </a:r>
            <a:endParaRPr b="1" sz="34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66" name="Google Shape;66;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67" name="Google Shape;67;p14"/>
          <p:cNvSpPr/>
          <p:nvPr/>
        </p:nvSpPr>
        <p:spPr>
          <a:xfrm>
            <a:off x="5780687" y="4353263"/>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Backpropagation</a:t>
            </a:r>
            <a:endParaRPr b="1" sz="1800">
              <a:latin typeface="Roboto"/>
              <a:ea typeface="Roboto"/>
              <a:cs typeface="Roboto"/>
              <a:sym typeface="Roboto"/>
            </a:endParaRPr>
          </a:p>
        </p:txBody>
      </p:sp>
      <p:sp>
        <p:nvSpPr>
          <p:cNvPr id="68" name="Google Shape;68;p14"/>
          <p:cNvSpPr/>
          <p:nvPr/>
        </p:nvSpPr>
        <p:spPr>
          <a:xfrm>
            <a:off x="276613" y="4222038"/>
            <a:ext cx="29529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Gradient Descent - Refresher</a:t>
            </a:r>
            <a:endParaRPr b="1" sz="1800">
              <a:latin typeface="Roboto"/>
              <a:ea typeface="Roboto"/>
              <a:cs typeface="Roboto"/>
              <a:sym typeface="Roboto"/>
            </a:endParaRPr>
          </a:p>
        </p:txBody>
      </p:sp>
      <p:sp>
        <p:nvSpPr>
          <p:cNvPr id="69" name="Google Shape;69;p14"/>
          <p:cNvSpPr/>
          <p:nvPr/>
        </p:nvSpPr>
        <p:spPr>
          <a:xfrm>
            <a:off x="276613" y="1238838"/>
            <a:ext cx="31800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Story time of A.N.N &amp; Non Linear Boundary</a:t>
            </a:r>
            <a:endParaRPr b="1" sz="1800">
              <a:latin typeface="Roboto"/>
              <a:ea typeface="Roboto"/>
              <a:cs typeface="Roboto"/>
              <a:sym typeface="Roboto"/>
            </a:endParaRPr>
          </a:p>
        </p:txBody>
      </p:sp>
      <p:sp>
        <p:nvSpPr>
          <p:cNvPr id="70" name="Google Shape;70;p14"/>
          <p:cNvSpPr/>
          <p:nvPr/>
        </p:nvSpPr>
        <p:spPr>
          <a:xfrm>
            <a:off x="5836112" y="1238838"/>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a:t>
            </a:r>
            <a:r>
              <a:rPr b="1" lang="en" sz="1800">
                <a:latin typeface="Roboto"/>
                <a:ea typeface="Roboto"/>
                <a:cs typeface="Roboto"/>
                <a:sym typeface="Roboto"/>
              </a:rPr>
              <a:t>Network</a:t>
            </a:r>
            <a:r>
              <a:rPr b="1" lang="en" sz="1800">
                <a:latin typeface="Roboto"/>
                <a:ea typeface="Roboto"/>
                <a:cs typeface="Roboto"/>
                <a:sym typeface="Roboto"/>
              </a:rPr>
              <a:t> Architecture</a:t>
            </a:r>
            <a:endParaRPr b="1" sz="1800">
              <a:latin typeface="Roboto"/>
              <a:ea typeface="Roboto"/>
              <a:cs typeface="Roboto"/>
              <a:sym typeface="Roboto"/>
            </a:endParaRPr>
          </a:p>
        </p:txBody>
      </p:sp>
      <p:sp>
        <p:nvSpPr>
          <p:cNvPr id="71" name="Google Shape;71;p14"/>
          <p:cNvSpPr/>
          <p:nvPr/>
        </p:nvSpPr>
        <p:spPr>
          <a:xfrm>
            <a:off x="3203388" y="2796063"/>
            <a:ext cx="28125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 Forward Propagation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 name="Google Shape;242;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3" name="Google Shape;243;p32"/>
          <p:cNvSpPr txBox="1"/>
          <p:nvPr/>
        </p:nvSpPr>
        <p:spPr>
          <a:xfrm>
            <a:off x="225850" y="170000"/>
            <a:ext cx="8685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Task - Making tea</a:t>
            </a:r>
            <a:endParaRPr sz="4800">
              <a:solidFill>
                <a:srgbClr val="434343"/>
              </a:solidFill>
              <a:latin typeface="Economica"/>
              <a:ea typeface="Economica"/>
              <a:cs typeface="Economica"/>
              <a:sym typeface="Economica"/>
            </a:endParaRPr>
          </a:p>
        </p:txBody>
      </p:sp>
      <p:sp>
        <p:nvSpPr>
          <p:cNvPr id="244" name="Google Shape;244;p32"/>
          <p:cNvSpPr txBox="1"/>
          <p:nvPr/>
        </p:nvSpPr>
        <p:spPr>
          <a:xfrm>
            <a:off x="225850" y="1305463"/>
            <a:ext cx="8685600" cy="457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Now imagine you are a Tea Master…….</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The ingredients used to make tea (water, tea leaves, milk, sugar, and spices) are the “</a:t>
            </a:r>
            <a:r>
              <a:rPr b="1" lang="en" sz="1800">
                <a:solidFill>
                  <a:srgbClr val="303133"/>
                </a:solidFill>
                <a:highlight>
                  <a:srgbClr val="FFFFFF"/>
                </a:highlight>
                <a:latin typeface="Open Sans"/>
                <a:ea typeface="Open Sans"/>
                <a:cs typeface="Open Sans"/>
                <a:sym typeface="Open Sans"/>
              </a:rPr>
              <a:t>neurons</a:t>
            </a:r>
            <a:r>
              <a:rPr lang="en" sz="1800">
                <a:solidFill>
                  <a:srgbClr val="303133"/>
                </a:solidFill>
                <a:highlight>
                  <a:srgbClr val="FFFFFF"/>
                </a:highlight>
                <a:latin typeface="Open Sans"/>
                <a:ea typeface="Open Sans"/>
                <a:cs typeface="Open Sans"/>
                <a:sym typeface="Open Sans"/>
              </a:rPr>
              <a:t>” since they make up the starting points of the process. The amount of each ingredient represents the “</a:t>
            </a:r>
            <a:r>
              <a:rPr b="1" lang="en" sz="1800">
                <a:solidFill>
                  <a:srgbClr val="303133"/>
                </a:solidFill>
                <a:highlight>
                  <a:srgbClr val="FFFFFF"/>
                </a:highlight>
                <a:latin typeface="Open Sans"/>
                <a:ea typeface="Open Sans"/>
                <a:cs typeface="Open Sans"/>
                <a:sym typeface="Open Sans"/>
              </a:rPr>
              <a:t>weight</a:t>
            </a:r>
            <a:r>
              <a:rPr lang="en" sz="1800">
                <a:solidFill>
                  <a:srgbClr val="303133"/>
                </a:solidFill>
                <a:highlight>
                  <a:srgbClr val="FFFFFF"/>
                </a:highlight>
                <a:latin typeface="Open Sans"/>
                <a:ea typeface="Open Sans"/>
                <a:cs typeface="Open Sans"/>
                <a:sym typeface="Open Sans"/>
              </a:rPr>
              <a:t>.” Once you put in the tea leaves in the water and add the sugar, spices, and milk in the pan, all the ingredients will mix and transform into another state. This transformation process represents the “</a:t>
            </a:r>
            <a:r>
              <a:rPr b="1" lang="en" sz="1800">
                <a:solidFill>
                  <a:srgbClr val="303133"/>
                </a:solidFill>
                <a:highlight>
                  <a:srgbClr val="FFFFFF"/>
                </a:highlight>
                <a:latin typeface="Open Sans"/>
                <a:ea typeface="Open Sans"/>
                <a:cs typeface="Open Sans"/>
                <a:sym typeface="Open Sans"/>
              </a:rPr>
              <a:t>activation</a:t>
            </a:r>
            <a:r>
              <a:rPr lang="en" sz="1800">
                <a:solidFill>
                  <a:srgbClr val="303133"/>
                </a:solidFill>
                <a:highlight>
                  <a:srgbClr val="FFFFFF"/>
                </a:highlight>
                <a:latin typeface="Open Sans"/>
                <a:ea typeface="Open Sans"/>
                <a:cs typeface="Open Sans"/>
                <a:sym typeface="Open Sans"/>
              </a:rPr>
              <a:t> </a:t>
            </a:r>
            <a:r>
              <a:rPr b="1" lang="en" sz="1800">
                <a:solidFill>
                  <a:srgbClr val="303133"/>
                </a:solidFill>
                <a:highlight>
                  <a:srgbClr val="FFFFFF"/>
                </a:highlight>
                <a:latin typeface="Open Sans"/>
                <a:ea typeface="Open Sans"/>
                <a:cs typeface="Open Sans"/>
                <a:sym typeface="Open Sans"/>
              </a:rPr>
              <a:t>function</a:t>
            </a:r>
            <a:r>
              <a:rPr lang="en" sz="1800">
                <a:solidFill>
                  <a:srgbClr val="303133"/>
                </a:solidFill>
                <a:highlight>
                  <a:srgbClr val="FFFFFF"/>
                </a:highlight>
                <a:latin typeface="Open Sans"/>
                <a:ea typeface="Open Sans"/>
                <a:cs typeface="Open Sans"/>
                <a:sym typeface="Open Sans"/>
              </a:rPr>
              <a:t>.”</a:t>
            </a:r>
            <a:endParaRPr sz="22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0" name="Google Shape;250;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1" name="Google Shape;251;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Hidden Layers and output Layer</a:t>
            </a:r>
            <a:endParaRPr sz="4800">
              <a:solidFill>
                <a:srgbClr val="434343"/>
              </a:solidFill>
              <a:latin typeface="Economica"/>
              <a:ea typeface="Economica"/>
              <a:cs typeface="Economica"/>
              <a:sym typeface="Economica"/>
            </a:endParaRPr>
          </a:p>
        </p:txBody>
      </p:sp>
      <p:sp>
        <p:nvSpPr>
          <p:cNvPr id="252" name="Google Shape;252;p3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The layer or layers hidden between the input and output layer are known as the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It is called the hidden layer since it is always hidden from the external world. The main computation of a Neural Network takes place in the hidden layers. So, the hidden layer takes all the inputs from the input layer and performs the necessary calculation to generate a result. This result is then forwarded to the output layer so that the user can view the result of the computation.</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In our tea-making example, when we mix all the ingredients, the formulation changes its state and color on heating. The ingredients represent the hidden layers. Here heating represents the activation process that finally delivers the result – tea.</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8" name="Google Shape;258;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9" name="Google Shape;259;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Summary of Tea Example</a:t>
            </a:r>
            <a:endParaRPr sz="4800">
              <a:solidFill>
                <a:srgbClr val="434343"/>
              </a:solidFill>
              <a:latin typeface="Economica"/>
              <a:ea typeface="Economica"/>
              <a:cs typeface="Economica"/>
              <a:sym typeface="Economica"/>
            </a:endParaRPr>
          </a:p>
        </p:txBody>
      </p:sp>
      <p:sp>
        <p:nvSpPr>
          <p:cNvPr id="260" name="Google Shape;260;p34"/>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Input layers: </a:t>
            </a:r>
            <a:r>
              <a:rPr lang="en" sz="1800">
                <a:solidFill>
                  <a:srgbClr val="303133"/>
                </a:solidFill>
                <a:highlight>
                  <a:srgbClr val="FFFFFF"/>
                </a:highlight>
                <a:latin typeface="Open Sans"/>
                <a:ea typeface="Open Sans"/>
                <a:cs typeface="Open Sans"/>
                <a:sym typeface="Open Sans"/>
              </a:rPr>
              <a:t>water, tea leaves, sugar, milk and spices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Hidden layers: </a:t>
            </a:r>
            <a:r>
              <a:rPr lang="en" sz="1800">
                <a:solidFill>
                  <a:srgbClr val="303133"/>
                </a:solidFill>
                <a:highlight>
                  <a:srgbClr val="FFFFFF"/>
                </a:highlight>
                <a:latin typeface="Open Sans"/>
                <a:ea typeface="Open Sans"/>
                <a:cs typeface="Open Sans"/>
                <a:sym typeface="Open Sans"/>
              </a:rPr>
              <a:t>all the above ingredients mixed with certain weights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Activation function:</a:t>
            </a:r>
            <a:r>
              <a:rPr lang="en" sz="1800">
                <a:solidFill>
                  <a:srgbClr val="303133"/>
                </a:solidFill>
                <a:highlight>
                  <a:srgbClr val="FFFFFF"/>
                </a:highlight>
                <a:latin typeface="Open Sans"/>
                <a:ea typeface="Open Sans"/>
                <a:cs typeface="Open Sans"/>
                <a:sym typeface="Open Sans"/>
              </a:rPr>
              <a:t> The heating process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chemeClr val="lt1"/>
                </a:highlight>
                <a:latin typeface="Open Sans"/>
                <a:ea typeface="Open Sans"/>
                <a:cs typeface="Open Sans"/>
                <a:sym typeface="Open Sans"/>
              </a:rPr>
              <a:t>Output layer:</a:t>
            </a:r>
            <a:r>
              <a:rPr lang="en" sz="1800">
                <a:solidFill>
                  <a:srgbClr val="303133"/>
                </a:solidFill>
                <a:highlight>
                  <a:schemeClr val="lt1"/>
                </a:highlight>
                <a:latin typeface="Open Sans"/>
                <a:ea typeface="Open Sans"/>
                <a:cs typeface="Open Sans"/>
                <a:sym typeface="Open Sans"/>
              </a:rPr>
              <a:t> Tea</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261" name="Google Shape;261;p34"/>
          <p:cNvPicPr preferRelativeResize="0"/>
          <p:nvPr/>
        </p:nvPicPr>
        <p:blipFill>
          <a:blip r:embed="rId3">
            <a:alphaModFix/>
          </a:blip>
          <a:stretch>
            <a:fillRect/>
          </a:stretch>
        </p:blipFill>
        <p:spPr>
          <a:xfrm>
            <a:off x="2776525" y="3333800"/>
            <a:ext cx="3590950" cy="240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7" name="Google Shape;26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8" name="Google Shape;268;p35"/>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Another intuitive Explanation of Neural Networks</a:t>
            </a:r>
            <a:endParaRPr sz="4500">
              <a:solidFill>
                <a:srgbClr val="434343"/>
              </a:solidFill>
              <a:latin typeface="Economica"/>
              <a:ea typeface="Economica"/>
              <a:cs typeface="Economica"/>
              <a:sym typeface="Economica"/>
            </a:endParaRPr>
          </a:p>
        </p:txBody>
      </p:sp>
      <p:pic>
        <p:nvPicPr>
          <p:cNvPr descr="Very simple explanation of a neural network using an analogy that even a high school student can understand it easily. what is neural network exactly? I will discuss using a simple example various concepts such as what is neuron, error backpropogation algorithm, forward pass, backward pass, neural network training etc. &#10;&#10;3b1b Video on neural net with some math: https://www.youtube.com/watch?v=aircAruvnKk&#10;&#10;Next video: https://www.youtube.com/watch?v=VC-EliTgMEM&amp;list=PLeo1K3hjS3uu7CxAacxVndI4bE_o3BDtO&amp;index=5&#10;&#10;Previous video: https://www.youtube.com/watch?v=VhRtaziEWd4&amp;list=PLeo1K3hjS3uu7CxAacxVndI4bE_o3BDtO&amp;index=3&#10;&#10;Entire Deep learning playlist: https://www.youtube.com/playlist?list=PLeo1K3hjS3uu7CxAacxVndI4bE_o3BDtO&#10;&#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69" name="Google Shape;269;p35" title="Very Simple Explanation Of Neural Network | Deep Learning Tutorial 4 (Tensorflow2.0, Keras &amp; Python)">
            <a:hlinkClick r:id="rId3"/>
          </p:cNvPr>
          <p:cNvPicPr preferRelativeResize="0"/>
          <p:nvPr/>
        </p:nvPicPr>
        <p:blipFill>
          <a:blip r:embed="rId4">
            <a:alphaModFix/>
          </a:blip>
          <a:stretch>
            <a:fillRect/>
          </a:stretch>
        </p:blipFill>
        <p:spPr>
          <a:xfrm>
            <a:off x="609575" y="975200"/>
            <a:ext cx="7767775" cy="582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 name="Google Shape;27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6" name="Google Shape;276;p36"/>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Explanation of Neural Networks (Optional)</a:t>
            </a:r>
            <a:endParaRPr sz="4800">
              <a:solidFill>
                <a:srgbClr val="434343"/>
              </a:solidFill>
              <a:latin typeface="Economica"/>
              <a:ea typeface="Economica"/>
              <a:cs typeface="Economica"/>
              <a:sym typeface="Economica"/>
            </a:endParaRPr>
          </a:p>
        </p:txBody>
      </p:sp>
      <p:sp>
        <p:nvSpPr>
          <p:cNvPr id="277" name="Google Shape;277;p36"/>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Home page: https://www.3blue1brown.com/&#10;Brought to you by you: http://3b1b.co/nn1-thanks&#10;Additional funding provided by Amplify Partners&#10;&#10;Full playlist: http://3b1b.co/neural-network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278" name="Google Shape;278;p36" title="But what is a Neural Network? | Deep learning, chapter 1">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282" name="Shape 282"/>
        <p:cNvGrpSpPr/>
        <p:nvPr/>
      </p:nvGrpSpPr>
      <p:grpSpPr>
        <a:xfrm>
          <a:off x="0" y="0"/>
          <a:ext cx="0" cy="0"/>
          <a:chOff x="0" y="0"/>
          <a:chExt cx="0" cy="0"/>
        </a:xfrm>
      </p:grpSpPr>
      <p:sp>
        <p:nvSpPr>
          <p:cNvPr id="283" name="Google Shape;283;p37"/>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Working of a </a:t>
            </a:r>
            <a:r>
              <a:rPr b="1" lang="en" sz="3000">
                <a:solidFill>
                  <a:srgbClr val="FFFFFF"/>
                </a:solidFill>
                <a:latin typeface="Open Sans"/>
                <a:ea typeface="Open Sans"/>
                <a:cs typeface="Open Sans"/>
                <a:sym typeface="Open Sans"/>
              </a:rPr>
              <a:t>Neural Network </a:t>
            </a:r>
            <a:endParaRPr sz="30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cxnSp>
        <p:nvCxnSpPr>
          <p:cNvPr id="288" name="Google Shape;288;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9" name="Google Shape;289;p38"/>
          <p:cNvSpPr txBox="1"/>
          <p:nvPr/>
        </p:nvSpPr>
        <p:spPr>
          <a:xfrm>
            <a:off x="676575" y="1087925"/>
            <a:ext cx="7821000" cy="48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the next set of slides, we will be discussing about the working on Neural Networks that includes 3 main steps: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Forward Propagation</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Gradient Descent</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Backward Propagation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What are they? </a:t>
            </a:r>
            <a:r>
              <a:rPr lang="en" sz="2000">
                <a:latin typeface="Open Sans"/>
                <a:ea typeface="Open Sans"/>
                <a:cs typeface="Open Sans"/>
                <a:sym typeface="Open Sans"/>
              </a:rPr>
              <a:t>These are the three important pillars of the neural network working and we will learn more about its prominence in next few slides.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6" name="Google Shape;296;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Forward Propagation in NN?</a:t>
            </a:r>
            <a:endParaRPr sz="4800">
              <a:solidFill>
                <a:srgbClr val="434343"/>
              </a:solidFill>
              <a:latin typeface="Economica"/>
              <a:ea typeface="Economica"/>
              <a:cs typeface="Economica"/>
              <a:sym typeface="Economica"/>
            </a:endParaRPr>
          </a:p>
        </p:txBody>
      </p:sp>
      <p:sp>
        <p:nvSpPr>
          <p:cNvPr id="297" name="Google Shape;297;p39"/>
          <p:cNvSpPr txBox="1"/>
          <p:nvPr/>
        </p:nvSpPr>
        <p:spPr>
          <a:xfrm>
            <a:off x="1044500" y="2324549"/>
            <a:ext cx="6827100" cy="2583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In order to generate output or desired result, we need to feed input data. Forward propagation helps us do that in Neural Networks. The data in NN should be fed in the forward direction</a:t>
            </a:r>
            <a:r>
              <a:rPr lang="en" sz="2000">
                <a:solidFill>
                  <a:srgbClr val="303133"/>
                </a:solidFill>
                <a:highlight>
                  <a:srgbClr val="FFFFFF"/>
                </a:highlight>
                <a:latin typeface="Open Sans"/>
                <a:ea typeface="Open Sans"/>
                <a:cs typeface="Open Sans"/>
                <a:sym typeface="Open Sans"/>
              </a:rPr>
              <a:t> only</a:t>
            </a:r>
            <a:r>
              <a:rPr lang="en" sz="2000">
                <a:solidFill>
                  <a:srgbClr val="303133"/>
                </a:solidFill>
                <a:highlight>
                  <a:srgbClr val="FFFFFF"/>
                </a:highlight>
                <a:latin typeface="Open Sans"/>
                <a:ea typeface="Open Sans"/>
                <a:cs typeface="Open Sans"/>
                <a:sym typeface="Open Sans"/>
              </a:rPr>
              <a:t>. </a:t>
            </a:r>
            <a:endParaRPr sz="220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4" name="Google Shape;304;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Gradient Descent?</a:t>
            </a:r>
            <a:endParaRPr sz="4800">
              <a:solidFill>
                <a:srgbClr val="434343"/>
              </a:solidFill>
              <a:latin typeface="Economica"/>
              <a:ea typeface="Economica"/>
              <a:cs typeface="Economica"/>
              <a:sym typeface="Economica"/>
            </a:endParaRPr>
          </a:p>
        </p:txBody>
      </p:sp>
      <p:sp>
        <p:nvSpPr>
          <p:cNvPr id="305" name="Google Shape;305;p40"/>
          <p:cNvSpPr txBox="1"/>
          <p:nvPr/>
        </p:nvSpPr>
        <p:spPr>
          <a:xfrm>
            <a:off x="1044500" y="2613700"/>
            <a:ext cx="6827100" cy="172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chemeClr val="dk1"/>
                </a:solidFill>
                <a:latin typeface="Open Sans"/>
                <a:ea typeface="Open Sans"/>
                <a:cs typeface="Open Sans"/>
                <a:sym typeface="Open Sans"/>
              </a:rPr>
              <a:t>Just think of Gradient Descent as a technique to minimise the loss/cost function.</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It helps in making the model perform better.</a:t>
            </a:r>
            <a:endParaRPr sz="20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1" name="Google Shape;311;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2" name="Google Shape;312;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Backward Propagation in NN?</a:t>
            </a:r>
            <a:endParaRPr sz="4800">
              <a:solidFill>
                <a:srgbClr val="434343"/>
              </a:solidFill>
              <a:latin typeface="Economica"/>
              <a:ea typeface="Economica"/>
              <a:cs typeface="Economica"/>
              <a:sym typeface="Economica"/>
            </a:endParaRPr>
          </a:p>
        </p:txBody>
      </p:sp>
      <p:sp>
        <p:nvSpPr>
          <p:cNvPr id="313" name="Google Shape;313;p41"/>
          <p:cNvSpPr txBox="1"/>
          <p:nvPr/>
        </p:nvSpPr>
        <p:spPr>
          <a:xfrm>
            <a:off x="1158450" y="2583012"/>
            <a:ext cx="6827100" cy="202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When you generate some output through forward propagation, there are some errors generated in the process. To reduce these errors, we traverse back from the output layer to input layer and update the initially assigned weights.</a:t>
            </a:r>
            <a:br>
              <a:rPr lang="en" sz="2000">
                <a:solidFill>
                  <a:srgbClr val="303133"/>
                </a:solidFill>
                <a:highlight>
                  <a:srgbClr val="FFFFFF"/>
                </a:highlight>
                <a:latin typeface="Open Sans"/>
                <a:ea typeface="Open Sans"/>
                <a:cs typeface="Open Sans"/>
                <a:sym typeface="Open Sans"/>
              </a:rPr>
            </a:br>
            <a:endParaRPr sz="2000">
              <a:solidFill>
                <a:srgbClr val="303133"/>
              </a:solidFill>
              <a:highlight>
                <a:srgbClr val="FFFFFF"/>
              </a:highlight>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5" name="Shape 75"/>
        <p:cNvGrpSpPr/>
        <p:nvPr/>
      </p:nvGrpSpPr>
      <p:grpSpPr>
        <a:xfrm>
          <a:off x="0" y="0"/>
          <a:ext cx="0" cy="0"/>
          <a:chOff x="0" y="0"/>
          <a:chExt cx="0" cy="0"/>
        </a:xfrm>
      </p:grpSpPr>
      <p:sp>
        <p:nvSpPr>
          <p:cNvPr id="76" name="Google Shape;76;p15"/>
          <p:cNvSpPr txBox="1"/>
          <p:nvPr/>
        </p:nvSpPr>
        <p:spPr>
          <a:xfrm>
            <a:off x="651150" y="2775000"/>
            <a:ext cx="7675500" cy="13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The Story of a Neural Network, also known as Artificial Neural Network - A.N.N. </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17" name="Shape 317"/>
        <p:cNvGrpSpPr/>
        <p:nvPr/>
      </p:nvGrpSpPr>
      <p:grpSpPr>
        <a:xfrm>
          <a:off x="0" y="0"/>
          <a:ext cx="0" cy="0"/>
          <a:chOff x="0" y="0"/>
          <a:chExt cx="0" cy="0"/>
        </a:xfrm>
      </p:grpSpPr>
      <p:sp>
        <p:nvSpPr>
          <p:cNvPr id="318" name="Google Shape;318;p4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FFFFFF"/>
              </a:buClr>
              <a:buSzPts val="3000"/>
              <a:buFont typeface="Open Sans"/>
              <a:buAutoNum type="arabicPeriod"/>
            </a:pPr>
            <a:r>
              <a:rPr b="1" lang="en" sz="3000">
                <a:solidFill>
                  <a:srgbClr val="FFFFFF"/>
                </a:solidFill>
                <a:latin typeface="Open Sans"/>
                <a:ea typeface="Open Sans"/>
                <a:cs typeface="Open Sans"/>
                <a:sym typeface="Open Sans"/>
              </a:rPr>
              <a:t>Forward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4" name="Google Shape;324;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5" name="Google Shape;325;p43"/>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26" name="Google Shape;326;p43"/>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Well, if you break down the words, </a:t>
            </a:r>
            <a:r>
              <a:rPr b="1" lang="en" sz="1800">
                <a:solidFill>
                  <a:srgbClr val="303133"/>
                </a:solidFill>
                <a:highlight>
                  <a:srgbClr val="FFFFFF"/>
                </a:highlight>
                <a:latin typeface="Open Sans"/>
                <a:ea typeface="Open Sans"/>
                <a:cs typeface="Open Sans"/>
                <a:sym typeface="Open Sans"/>
              </a:rPr>
              <a:t>forward</a:t>
            </a:r>
            <a:r>
              <a:rPr lang="en" sz="1800">
                <a:solidFill>
                  <a:srgbClr val="303133"/>
                </a:solidFill>
                <a:highlight>
                  <a:srgbClr val="FFFFFF"/>
                </a:highlight>
                <a:latin typeface="Open Sans"/>
                <a:ea typeface="Open Sans"/>
                <a:cs typeface="Open Sans"/>
                <a:sym typeface="Open Sans"/>
              </a:rPr>
              <a:t> implies moving ahead and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is a  term for saying spreading of anything.</a:t>
            </a:r>
            <a:br>
              <a:rPr lang="en" sz="1800">
                <a:solidFill>
                  <a:srgbClr val="303133"/>
                </a:solidFill>
                <a:highlight>
                  <a:srgbClr val="FFFFFF"/>
                </a:highlight>
                <a:latin typeface="Open Sans"/>
                <a:ea typeface="Open Sans"/>
                <a:cs typeface="Open Sans"/>
                <a:sym typeface="Open Sans"/>
              </a:rPr>
            </a:b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Forward propagation means we are moving in only one direction, from input to the output, in a neural network.</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27" name="Google Shape;327;p43"/>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3"/>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3"/>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3"/>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43"/>
          <p:cNvCxnSpPr>
            <a:stCxn id="327" idx="6"/>
            <a:endCxn id="330"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43"/>
          <p:cNvCxnSpPr>
            <a:stCxn id="328" idx="6"/>
            <a:endCxn id="330"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43"/>
          <p:cNvCxnSpPr>
            <a:stCxn id="328" idx="6"/>
            <a:endCxn id="331"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43"/>
          <p:cNvCxnSpPr>
            <a:stCxn id="327" idx="6"/>
            <a:endCxn id="331"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43"/>
          <p:cNvCxnSpPr>
            <a:stCxn id="329" idx="7"/>
            <a:endCxn id="330"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338" name="Google Shape;338;p43"/>
          <p:cNvCxnSpPr>
            <a:stCxn id="329" idx="6"/>
            <a:endCxn id="331"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43"/>
          <p:cNvCxnSpPr>
            <a:stCxn id="330" idx="6"/>
            <a:endCxn id="332"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340" name="Google Shape;340;p43"/>
          <p:cNvCxnSpPr>
            <a:stCxn id="331" idx="6"/>
            <a:endCxn id="332"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341" name="Google Shape;341;p43"/>
          <p:cNvSpPr/>
          <p:nvPr/>
        </p:nvSpPr>
        <p:spPr>
          <a:xfrm>
            <a:off x="2245000" y="2529025"/>
            <a:ext cx="46173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Forward Propagation</a:t>
            </a:r>
            <a:endParaRPr b="1" sz="2000"/>
          </a:p>
        </p:txBody>
      </p:sp>
      <p:sp>
        <p:nvSpPr>
          <p:cNvPr id="342" name="Google Shape;342;p43"/>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343" name="Google Shape;343;p43"/>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344" name="Google Shape;344;p43"/>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a:t>
            </a:r>
            <a:r>
              <a:rPr b="1" lang="en" sz="1800">
                <a:latin typeface="Open Sans"/>
                <a:ea typeface="Open Sans"/>
                <a:cs typeface="Open Sans"/>
                <a:sym typeface="Open Sans"/>
              </a:rPr>
              <a:t>Layer</a:t>
            </a:r>
            <a:endParaRPr b="1" sz="18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cxnSp>
        <p:nvCxnSpPr>
          <p:cNvPr id="349" name="Google Shape;349;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0" name="Google Shape;350;p44"/>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51" name="Google Shape;351;p44"/>
          <p:cNvSpPr txBox="1"/>
          <p:nvPr/>
        </p:nvSpPr>
        <p:spPr>
          <a:xfrm>
            <a:off x="740875" y="925650"/>
            <a:ext cx="7866000" cy="5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video in the next slide takes a </a:t>
            </a:r>
            <a:r>
              <a:rPr lang="en" sz="2000">
                <a:latin typeface="Open Sans"/>
                <a:ea typeface="Open Sans"/>
                <a:cs typeface="Open Sans"/>
                <a:sym typeface="Open Sans"/>
              </a:rPr>
              <a:t>Bank Transaction Dataset Example. The dataset has two features; number of children and accounts and the objective is to predict how many transaction will a user make at bank.</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covers the following aspects:</a:t>
            </a:r>
            <a:br>
              <a:rPr lang="en" sz="2000">
                <a:latin typeface="Open Sans"/>
                <a:ea typeface="Open Sans"/>
                <a:cs typeface="Open Sans"/>
                <a:sym typeface="Open Sans"/>
              </a:rPr>
            </a:b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neural network model uses data to make predictions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the information is transferred from input layer to the output layer (through weights and hidden layers)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calculation of value of each neurons in hidden layers using weights and the input values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And finally calculating the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highlight>
                  <a:srgbClr val="F4CCCC"/>
                </a:highlight>
                <a:latin typeface="Open Sans"/>
                <a:ea typeface="Open Sans"/>
                <a:cs typeface="Open Sans"/>
                <a:sym typeface="Open Sans"/>
              </a:rPr>
              <a:t>Note: In the video</a:t>
            </a:r>
            <a:r>
              <a:rPr lang="en" sz="2000">
                <a:highlight>
                  <a:srgbClr val="F4CCCC"/>
                </a:highlight>
                <a:latin typeface="Open Sans"/>
                <a:ea typeface="Open Sans"/>
                <a:cs typeface="Open Sans"/>
                <a:sym typeface="Open Sans"/>
              </a:rPr>
              <a:t>, the inputs (2,3) and weight allocation (1, -1 etc) are randomly assigned for explanation. NO need to bother to know how they started appearing all at a sudden! </a:t>
            </a:r>
            <a:endParaRPr sz="2000">
              <a:highlight>
                <a:srgbClr val="F4CCCC"/>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7" name="Google Shape;357;p45"/>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Working of</a:t>
            </a:r>
            <a:r>
              <a:rPr lang="en" sz="4800">
                <a:solidFill>
                  <a:srgbClr val="434343"/>
                </a:solidFill>
                <a:latin typeface="Economica"/>
                <a:ea typeface="Economica"/>
                <a:cs typeface="Economica"/>
                <a:sym typeface="Economica"/>
              </a:rPr>
              <a:t> Forward Propagation in NN</a:t>
            </a:r>
            <a:endParaRPr sz="4800">
              <a:solidFill>
                <a:srgbClr val="434343"/>
              </a:solidFill>
              <a:latin typeface="Economica"/>
              <a:ea typeface="Economica"/>
              <a:cs typeface="Economica"/>
              <a:sym typeface="Economica"/>
            </a:endParaRPr>
          </a:p>
        </p:txBody>
      </p:sp>
      <p:pic>
        <p:nvPicPr>
          <p:cNvPr descr="source: https://www.datacamp.com/home&#10;Telegram AskDevops — https://t.me/ithangouts" id="358" name="Google Shape;358;p45" title="02. Forward propagation">
            <a:hlinkClick r:id="rId3"/>
          </p:cNvPr>
          <p:cNvPicPr preferRelativeResize="0"/>
          <p:nvPr/>
        </p:nvPicPr>
        <p:blipFill>
          <a:blip r:embed="rId4">
            <a:alphaModFix/>
          </a:blip>
          <a:stretch>
            <a:fillRect/>
          </a:stretch>
        </p:blipFill>
        <p:spPr>
          <a:xfrm>
            <a:off x="650138" y="975200"/>
            <a:ext cx="7843724" cy="58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62" name="Shape 362"/>
        <p:cNvGrpSpPr/>
        <p:nvPr/>
      </p:nvGrpSpPr>
      <p:grpSpPr>
        <a:xfrm>
          <a:off x="0" y="0"/>
          <a:ext cx="0" cy="0"/>
          <a:chOff x="0" y="0"/>
          <a:chExt cx="0" cy="0"/>
        </a:xfrm>
      </p:grpSpPr>
      <p:sp>
        <p:nvSpPr>
          <p:cNvPr id="363" name="Google Shape;363;p46"/>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 Gradient Descent Refresher</a:t>
            </a:r>
            <a:endParaRPr sz="3000">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 name="Google Shape;369;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0" name="Google Shape;370;p47"/>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latin typeface="Open Sans"/>
              <a:ea typeface="Open Sans"/>
              <a:cs typeface="Open Sans"/>
              <a:sym typeface="Open Sans"/>
            </a:endParaRPr>
          </a:p>
        </p:txBody>
      </p:sp>
      <p:sp>
        <p:nvSpPr>
          <p:cNvPr id="371" name="Google Shape;371;p47"/>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7" name="Google Shape;377;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8" name="Google Shape;378;p48"/>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379" name="Google Shape;379;p48"/>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380" name="Google Shape;380;p48"/>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6" name="Google Shape;386;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7" name="Google Shape;387;p49"/>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388" name="Google Shape;388;p49"/>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4" name="Google Shape;394;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5" name="Google Shape;395;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396" name="Google Shape;396;p50"/>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below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pic>
        <p:nvPicPr>
          <p:cNvPr id="404" name="Google Shape;404;p51"/>
          <p:cNvPicPr preferRelativeResize="0"/>
          <p:nvPr/>
        </p:nvPicPr>
        <p:blipFill>
          <a:blip r:embed="rId3">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 name="Google Shape;82;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3" name="Google Shape;83;p16"/>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sp>
        <p:nvSpPr>
          <p:cNvPr id="84" name="Google Shape;84;p16"/>
          <p:cNvSpPr txBox="1"/>
          <p:nvPr/>
        </p:nvSpPr>
        <p:spPr>
          <a:xfrm>
            <a:off x="266850" y="2178051"/>
            <a:ext cx="8685600" cy="21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ANN is a unique computer who doesn’t want to be programmed like others. She wants to learn on her own, even if it takes longer and involves a lot of trial and errors.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Was she able to succeed? Watch the video to find out.</a:t>
            </a:r>
            <a:endParaRPr sz="2400">
              <a:solidFill>
                <a:schemeClr val="dk1"/>
              </a:solidFill>
              <a:highlight>
                <a:srgbClr val="FFFFFF"/>
              </a:highlight>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0" name="Google Shape;410;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1" name="Google Shape;411;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sp>
        <p:nvSpPr>
          <p:cNvPr id="412" name="Google Shape;412;p52"/>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413" name="Google Shape;413;p52"/>
          <p:cNvPicPr preferRelativeResize="0"/>
          <p:nvPr/>
        </p:nvPicPr>
        <p:blipFill>
          <a:blip r:embed="rId3">
            <a:alphaModFix/>
          </a:blip>
          <a:stretch>
            <a:fillRect/>
          </a:stretch>
        </p:blipFill>
        <p:spPr>
          <a:xfrm>
            <a:off x="778400" y="998725"/>
            <a:ext cx="7505700" cy="3124200"/>
          </a:xfrm>
          <a:prstGeom prst="rect">
            <a:avLst/>
          </a:prstGeom>
          <a:noFill/>
          <a:ln>
            <a:noFill/>
          </a:ln>
        </p:spPr>
      </p:pic>
      <p:pic>
        <p:nvPicPr>
          <p:cNvPr id="414" name="Google Shape;414;p52"/>
          <p:cNvPicPr preferRelativeResize="0"/>
          <p:nvPr/>
        </p:nvPicPr>
        <p:blipFill rotWithShape="1">
          <a:blip r:embed="rId4">
            <a:alphaModFix/>
          </a:blip>
          <a:srcRect b="7713" l="4023" r="4106" t="12927"/>
          <a:stretch/>
        </p:blipFill>
        <p:spPr>
          <a:xfrm>
            <a:off x="6015885" y="4223075"/>
            <a:ext cx="2659288" cy="919800"/>
          </a:xfrm>
          <a:prstGeom prst="rect">
            <a:avLst/>
          </a:prstGeom>
          <a:noFill/>
          <a:ln>
            <a:noFill/>
          </a:ln>
        </p:spPr>
      </p:pic>
      <p:sp>
        <p:nvSpPr>
          <p:cNvPr id="415" name="Google Shape;415;p52"/>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416" name="Google Shape;416;p52"/>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53"/>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424" name="Google Shape;424;p53"/>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25" name="Google Shape;425;p53"/>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426" name="Google Shape;426;p53"/>
          <p:cNvGrpSpPr/>
          <p:nvPr/>
        </p:nvGrpSpPr>
        <p:grpSpPr>
          <a:xfrm>
            <a:off x="98700" y="1673048"/>
            <a:ext cx="9059549" cy="4866135"/>
            <a:chOff x="84450" y="1490943"/>
            <a:chExt cx="9059549" cy="5048382"/>
          </a:xfrm>
        </p:grpSpPr>
        <p:pic>
          <p:nvPicPr>
            <p:cNvPr id="427" name="Google Shape;427;p53"/>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428" name="Google Shape;428;p53"/>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4"/>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436" name="Google Shape;436;p54"/>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40" name="Shape 440"/>
        <p:cNvGrpSpPr/>
        <p:nvPr/>
      </p:nvGrpSpPr>
      <p:grpSpPr>
        <a:xfrm>
          <a:off x="0" y="0"/>
          <a:ext cx="0" cy="0"/>
          <a:chOff x="0" y="0"/>
          <a:chExt cx="0" cy="0"/>
        </a:xfrm>
      </p:grpSpPr>
      <p:sp>
        <p:nvSpPr>
          <p:cNvPr id="441" name="Google Shape;441;p55"/>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 Backward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7" name="Google Shape;447;p5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8" name="Google Shape;448;p56"/>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sp>
        <p:nvSpPr>
          <p:cNvPr id="449" name="Google Shape;449;p56"/>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Backward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means we are moving in only one direction, from output to the input, in a neural network.</a:t>
            </a:r>
            <a:br>
              <a:rPr lang="en" sz="1800">
                <a:solidFill>
                  <a:srgbClr val="303133"/>
                </a:solidFill>
                <a:highlight>
                  <a:srgbClr val="FFFFFF"/>
                </a:highlight>
                <a:latin typeface="Open Sans"/>
                <a:ea typeface="Open Sans"/>
                <a:cs typeface="Open Sans"/>
                <a:sym typeface="Open Sans"/>
              </a:rPr>
            </a:br>
            <a:endParaRPr sz="11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Backward propagation is also called as </a:t>
            </a:r>
            <a:r>
              <a:rPr b="1" lang="en" sz="1800">
                <a:solidFill>
                  <a:srgbClr val="303133"/>
                </a:solidFill>
                <a:highlight>
                  <a:srgbClr val="FFFFFF"/>
                </a:highlight>
                <a:latin typeface="Open Sans"/>
                <a:ea typeface="Open Sans"/>
                <a:cs typeface="Open Sans"/>
                <a:sym typeface="Open Sans"/>
              </a:rPr>
              <a:t>Back Propagation</a:t>
            </a:r>
            <a:r>
              <a:rPr lang="en" sz="1800">
                <a:solidFill>
                  <a:srgbClr val="303133"/>
                </a:solidFill>
                <a:highlight>
                  <a:srgbClr val="FFFFFF"/>
                </a:highlight>
                <a:latin typeface="Open Sans"/>
                <a:ea typeface="Open Sans"/>
                <a:cs typeface="Open Sans"/>
                <a:sym typeface="Open Sans"/>
              </a:rPr>
              <a:t> in short.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450" name="Google Shape;450;p56"/>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 name="Google Shape;456;p56"/>
          <p:cNvCxnSpPr>
            <a:stCxn id="450" idx="6"/>
            <a:endCxn id="453"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457" name="Google Shape;457;p56"/>
          <p:cNvCxnSpPr>
            <a:stCxn id="451" idx="6"/>
            <a:endCxn id="453"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56"/>
          <p:cNvCxnSpPr>
            <a:stCxn id="451" idx="6"/>
            <a:endCxn id="454"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56"/>
          <p:cNvCxnSpPr>
            <a:stCxn id="450" idx="6"/>
            <a:endCxn id="454"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6"/>
          <p:cNvCxnSpPr>
            <a:stCxn id="452" idx="7"/>
            <a:endCxn id="453"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56"/>
          <p:cNvCxnSpPr>
            <a:stCxn id="452" idx="6"/>
            <a:endCxn id="454"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56"/>
          <p:cNvCxnSpPr>
            <a:stCxn id="453" idx="6"/>
            <a:endCxn id="455"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56"/>
          <p:cNvCxnSpPr>
            <a:stCxn id="454" idx="6"/>
            <a:endCxn id="455"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56"/>
          <p:cNvSpPr/>
          <p:nvPr/>
        </p:nvSpPr>
        <p:spPr>
          <a:xfrm flipH="1">
            <a:off x="2107300" y="2434375"/>
            <a:ext cx="46260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Backward </a:t>
            </a:r>
            <a:r>
              <a:rPr b="1" lang="en" sz="2000"/>
              <a:t>Propagation</a:t>
            </a:r>
            <a:endParaRPr b="1" sz="2000"/>
          </a:p>
        </p:txBody>
      </p:sp>
      <p:sp>
        <p:nvSpPr>
          <p:cNvPr id="465" name="Google Shape;465;p56"/>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466" name="Google Shape;466;p56"/>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467" name="Google Shape;467;p56"/>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Layer</a:t>
            </a:r>
            <a:endParaRPr b="1"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3" name="Google Shape;473;p5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74" name="Google Shape;474;p57"/>
          <p:cNvSpPr txBox="1"/>
          <p:nvPr/>
        </p:nvSpPr>
        <p:spPr>
          <a:xfrm>
            <a:off x="1427050" y="2510875"/>
            <a:ext cx="60960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NOTE:</a:t>
            </a:r>
            <a:r>
              <a:rPr lang="en" sz="2000">
                <a:solidFill>
                  <a:srgbClr val="202124"/>
                </a:solidFill>
                <a:highlight>
                  <a:srgbClr val="FFFFFF"/>
                </a:highlight>
                <a:latin typeface="Open Sans"/>
                <a:ea typeface="Open Sans"/>
                <a:cs typeface="Open Sans"/>
                <a:sym typeface="Open Sans"/>
              </a:rPr>
              <a:t> Stochastic Gradient Descent (SGD) that the instructor is sometimes mentioning in the next video is just a type of Gradient Descent. Don’t worry about its exact working.</a:t>
            </a:r>
            <a:endParaRPr sz="2000">
              <a:solidFill>
                <a:srgbClr val="202124"/>
              </a:solidFill>
              <a:highlight>
                <a:srgbClr val="FFFFFF"/>
              </a:highlight>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p5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0" name="Google Shape;480;p58"/>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pic>
        <p:nvPicPr>
          <p:cNvPr descr="Let's discuss backpropagation and what its role is in the training process of a neural network. We’re going to start out by first going over a quick recap of some of the points about Stochastic Gradient Descent that we learned in previous videos. Then, we’re going to talk about where backpropagation comes into the picture, and we’ll then spend the majority of our time discussing the intuition behind what backpropagation is actually doing.&#10;&#10;We’re going to be building on concepts that we covered in a couple of previous videos. These two videos covered what it means to train an artificial neural network, and how a network learns. So if you haven’t seen those yet, go ahead and check them out now, and then come back to this video once you finish up there:&#10;https://youtu.be/sZAlS3_dnk0&#10;https://youtu.be/_N5kpSMDf4o&#10;&#10;🕒🦎 VIDEO SECTIONS 🦎🕒&#10;&#10;00:00 Welcome to DEEPLIZARD - Go to deeplizard.com for learning resources&#10;00:30 Help deeplizard add video timestamps - See example in the description&#10;10:2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XE3krf3CQls&#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Guy Payeur&#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id="481" name="Google Shape;481;p58" title="Backpropagation explained | Part 1 - The intuition">
            <a:hlinkClick r:id="rId3"/>
          </p:cNvPr>
          <p:cNvPicPr preferRelativeResize="0"/>
          <p:nvPr/>
        </p:nvPicPr>
        <p:blipFill>
          <a:blip r:embed="rId4">
            <a:alphaModFix/>
          </a:blip>
          <a:stretch>
            <a:fillRect/>
          </a:stretch>
        </p:blipFill>
        <p:spPr>
          <a:xfrm>
            <a:off x="835188" y="1108900"/>
            <a:ext cx="7473625" cy="5605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7" name="Google Shape;487;p5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8" name="Google Shape;488;p59"/>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Backpropagation Calculus</a:t>
            </a:r>
            <a:r>
              <a:rPr lang="en" sz="4800">
                <a:solidFill>
                  <a:srgbClr val="434343"/>
                </a:solidFill>
                <a:latin typeface="Economica"/>
                <a:ea typeface="Economica"/>
                <a:cs typeface="Economica"/>
                <a:sym typeface="Economica"/>
              </a:rPr>
              <a:t> (Optional)</a:t>
            </a:r>
            <a:endParaRPr sz="4800">
              <a:solidFill>
                <a:srgbClr val="434343"/>
              </a:solidFill>
              <a:latin typeface="Economica"/>
              <a:ea typeface="Economica"/>
              <a:cs typeface="Economica"/>
              <a:sym typeface="Economica"/>
            </a:endParaRPr>
          </a:p>
        </p:txBody>
      </p:sp>
      <p:sp>
        <p:nvSpPr>
          <p:cNvPr id="489" name="Google Shape;489;p59"/>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490" name="Google Shape;490;p59" title="Backpropagation calculus | Deep learning, chapter 4">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cxnSp>
        <p:nvCxnSpPr>
          <p:cNvPr id="495" name="Google Shape;495;p6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96" name="Google Shape;496;p60"/>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Summarising the working of a NN</a:t>
            </a:r>
            <a:endParaRPr sz="4800">
              <a:solidFill>
                <a:srgbClr val="434343"/>
              </a:solidFill>
              <a:latin typeface="Economica"/>
              <a:ea typeface="Economica"/>
              <a:cs typeface="Economica"/>
              <a:sym typeface="Economica"/>
            </a:endParaRPr>
          </a:p>
        </p:txBody>
      </p:sp>
      <p:sp>
        <p:nvSpPr>
          <p:cNvPr id="497" name="Google Shape;497;p60"/>
          <p:cNvSpPr txBox="1"/>
          <p:nvPr/>
        </p:nvSpPr>
        <p:spPr>
          <a:xfrm>
            <a:off x="508500" y="1212150"/>
            <a:ext cx="8091000" cy="414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 Neural Network passes data to model via </a:t>
            </a:r>
            <a:r>
              <a:rPr b="1" lang="en" sz="1800">
                <a:latin typeface="Open Sans"/>
                <a:ea typeface="Open Sans"/>
                <a:cs typeface="Open Sans"/>
                <a:sym typeface="Open Sans"/>
              </a:rPr>
              <a:t>forward propagation</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When it reaches the last(output) layer, it calculates loss on output.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chemeClr val="dk1"/>
                </a:solidFill>
                <a:latin typeface="Open Sans"/>
                <a:ea typeface="Open Sans"/>
                <a:cs typeface="Open Sans"/>
                <a:sym typeface="Open Sans"/>
              </a:rPr>
              <a:t>It then </a:t>
            </a:r>
            <a:r>
              <a:rPr b="1" lang="en" sz="1800">
                <a:solidFill>
                  <a:schemeClr val="dk1"/>
                </a:solidFill>
                <a:latin typeface="Open Sans"/>
                <a:ea typeface="Open Sans"/>
                <a:cs typeface="Open Sans"/>
                <a:sym typeface="Open Sans"/>
              </a:rPr>
              <a:t>back propagates</a:t>
            </a:r>
            <a:r>
              <a:rPr lang="en" sz="1800">
                <a:solidFill>
                  <a:schemeClr val="dk1"/>
                </a:solidFill>
                <a:latin typeface="Open Sans"/>
                <a:ea typeface="Open Sans"/>
                <a:cs typeface="Open Sans"/>
                <a:sym typeface="Open Sans"/>
              </a:rPr>
              <a:t> information about the loss/error, in reverse through the network to the input layer, so that it can alter the parameters </a:t>
            </a:r>
            <a:r>
              <a:rPr b="1" lang="en" sz="1800">
                <a:solidFill>
                  <a:schemeClr val="dk1"/>
                </a:solidFill>
                <a:latin typeface="Open Sans"/>
                <a:ea typeface="Open Sans"/>
                <a:cs typeface="Open Sans"/>
                <a:sym typeface="Open Sans"/>
              </a:rPr>
              <a:t>weights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Gradient Descent is </a:t>
            </a:r>
            <a:r>
              <a:rPr lang="en" sz="1800">
                <a:solidFill>
                  <a:schemeClr val="dk1"/>
                </a:solidFill>
                <a:latin typeface="Open Sans"/>
                <a:ea typeface="Open Sans"/>
                <a:cs typeface="Open Sans"/>
                <a:sym typeface="Open Sans"/>
              </a:rPr>
              <a:t>calculated via backpropagation and </a:t>
            </a:r>
            <a:r>
              <a:rPr lang="en" sz="1800">
                <a:latin typeface="Open Sans"/>
                <a:ea typeface="Open Sans"/>
                <a:cs typeface="Open Sans"/>
                <a:sym typeface="Open Sans"/>
              </a:rPr>
              <a:t>works to minimise this loss: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By calculating gradient of loss function according to weights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Updating weights accordingly</a:t>
            </a:r>
            <a:endParaRPr sz="1800">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3" name="Google Shape;503;p6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04" name="Google Shape;504;p6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https://docs.google.com/presentation/d/1giN8HnKYKvLJ59OMJYglU4H0uMCjnqZb7QsQ1lXkXhk/edit?usp=sharing</a:t>
            </a:r>
            <a:r>
              <a:rPr lang="en" sz="2000">
                <a:latin typeface="Open Sans"/>
                <a:ea typeface="Open Sans"/>
                <a:cs typeface="Open Sans"/>
                <a:sym typeface="Open Sans"/>
              </a:rPr>
              <a:t> </a:t>
            </a:r>
            <a:endParaRPr sz="2000">
              <a:latin typeface="Open Sans"/>
              <a:ea typeface="Open Sans"/>
              <a:cs typeface="Open Sans"/>
              <a:sym typeface="Open Sans"/>
            </a:endParaRPr>
          </a:p>
        </p:txBody>
      </p:sp>
      <p:sp>
        <p:nvSpPr>
          <p:cNvPr id="505" name="Google Shape;505;p61"/>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link to slides</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 name="Google Shape;90;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1" name="Google Shape;91;p17"/>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pic>
        <p:nvPicPr>
          <p:cNvPr descr="A.N.N. (aka Artificial Neural Network) is a computer who dreams of being a real girl, but her traditional schooling isn’t teaching her to understand much about anything! Can computer vision and machine learning help the intrepid A.N.N. to learn to understand meaning in images and objects?" id="92" name="Google Shape;92;p17" title="A.N.N. Trial And Error">
            <a:hlinkClick r:id="rId3"/>
          </p:cNvPr>
          <p:cNvPicPr preferRelativeResize="0"/>
          <p:nvPr/>
        </p:nvPicPr>
        <p:blipFill>
          <a:blip r:embed="rId4">
            <a:alphaModFix/>
          </a:blip>
          <a:stretch>
            <a:fillRect/>
          </a:stretch>
        </p:blipFill>
        <p:spPr>
          <a:xfrm>
            <a:off x="649225" y="925325"/>
            <a:ext cx="7845550" cy="5884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1" name="Google Shape;511;p6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12" name="Google Shape;512;p62"/>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this unit. Thank you!</a:t>
            </a:r>
            <a:endParaRPr sz="3300">
              <a:latin typeface="Open Sans"/>
              <a:ea typeface="Open Sans"/>
              <a:cs typeface="Open Sans"/>
              <a:sym typeface="Open Sans"/>
            </a:endParaRPr>
          </a:p>
        </p:txBody>
      </p:sp>
      <p:sp>
        <p:nvSpPr>
          <p:cNvPr id="513" name="Google Shape;513;p62"/>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3"/>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 name="Google Shape;9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9" name="Google Shape;99;p18"/>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Classification</a:t>
            </a:r>
            <a:endParaRPr sz="4800">
              <a:solidFill>
                <a:srgbClr val="434343"/>
              </a:solidFill>
              <a:latin typeface="Economica"/>
              <a:ea typeface="Economica"/>
              <a:cs typeface="Economica"/>
              <a:sym typeface="Economica"/>
            </a:endParaRPr>
          </a:p>
        </p:txBody>
      </p:sp>
      <p:sp>
        <p:nvSpPr>
          <p:cNvPr id="100" name="Google Shape;100;p18"/>
          <p:cNvSpPr txBox="1"/>
          <p:nvPr/>
        </p:nvSpPr>
        <p:spPr>
          <a:xfrm>
            <a:off x="229200" y="1120217"/>
            <a:ext cx="8685600" cy="181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Classification </a:t>
            </a:r>
            <a:r>
              <a:rPr lang="en" sz="2000">
                <a:solidFill>
                  <a:schemeClr val="dk1"/>
                </a:solidFill>
                <a:highlight>
                  <a:srgbClr val="FFFFFF"/>
                </a:highlight>
                <a:latin typeface="Open Sans"/>
                <a:ea typeface="Open Sans"/>
                <a:cs typeface="Open Sans"/>
                <a:sym typeface="Open Sans"/>
              </a:rPr>
              <a:t>is a process of dividing the given data points into two or more classes.</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For example,</a:t>
            </a:r>
            <a:r>
              <a:rPr lang="en" sz="2000">
                <a:solidFill>
                  <a:schemeClr val="dk1"/>
                </a:solidFill>
                <a:highlight>
                  <a:srgbClr val="FFFFFF"/>
                </a:highlight>
                <a:latin typeface="Open Sans"/>
                <a:ea typeface="Open Sans"/>
                <a:cs typeface="Open Sans"/>
                <a:sym typeface="Open Sans"/>
              </a:rPr>
              <a:t> in the given image we are classifying the data into two classes </a:t>
            </a:r>
            <a:r>
              <a:rPr b="1" lang="en" sz="2000">
                <a:solidFill>
                  <a:schemeClr val="dk1"/>
                </a:solidFill>
                <a:highlight>
                  <a:srgbClr val="FFFFFF"/>
                </a:highlight>
                <a:latin typeface="Open Sans"/>
                <a:ea typeface="Open Sans"/>
                <a:cs typeface="Open Sans"/>
                <a:sym typeface="Open Sans"/>
              </a:rPr>
              <a:t>class A</a:t>
            </a:r>
            <a:r>
              <a:rPr lang="en" sz="2000">
                <a:solidFill>
                  <a:schemeClr val="dk1"/>
                </a:solidFill>
                <a:highlight>
                  <a:srgbClr val="FFFFFF"/>
                </a:highlight>
                <a:latin typeface="Open Sans"/>
                <a:ea typeface="Open Sans"/>
                <a:cs typeface="Open Sans"/>
                <a:sym typeface="Open Sans"/>
              </a:rPr>
              <a:t> and </a:t>
            </a:r>
            <a:r>
              <a:rPr b="1" lang="en" sz="2000">
                <a:solidFill>
                  <a:schemeClr val="dk1"/>
                </a:solidFill>
                <a:highlight>
                  <a:srgbClr val="FFFFFF"/>
                </a:highlight>
                <a:latin typeface="Open Sans"/>
                <a:ea typeface="Open Sans"/>
                <a:cs typeface="Open Sans"/>
                <a:sym typeface="Open Sans"/>
              </a:rPr>
              <a:t>class B</a:t>
            </a:r>
            <a:r>
              <a:rPr lang="en" sz="2000">
                <a:solidFill>
                  <a:schemeClr val="dk1"/>
                </a:solidFill>
                <a:highlight>
                  <a:srgbClr val="FFFFFF"/>
                </a:highlight>
                <a:latin typeface="Open Sans"/>
                <a:ea typeface="Open Sans"/>
                <a:cs typeface="Open Sans"/>
                <a:sym typeface="Open Sans"/>
              </a:rPr>
              <a:t>.</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highlight>
                  <a:srgbClr val="FFFFFF"/>
                </a:highlight>
                <a:latin typeface="Open Sans"/>
                <a:ea typeface="Open Sans"/>
                <a:cs typeface="Open Sans"/>
                <a:sym typeface="Open Sans"/>
              </a:rPr>
              <a:t>The data in the image are classified with a straight line (i.e. linear boundary)</a:t>
            </a:r>
            <a:endParaRPr sz="20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Open Sans"/>
              <a:ea typeface="Open Sans"/>
              <a:cs typeface="Open Sans"/>
              <a:sym typeface="Open Sans"/>
            </a:endParaRPr>
          </a:p>
        </p:txBody>
      </p:sp>
      <p:pic>
        <p:nvPicPr>
          <p:cNvPr id="101" name="Google Shape;101;p18"/>
          <p:cNvPicPr preferRelativeResize="0"/>
          <p:nvPr/>
        </p:nvPicPr>
        <p:blipFill>
          <a:blip r:embed="rId3">
            <a:alphaModFix/>
          </a:blip>
          <a:stretch>
            <a:fillRect/>
          </a:stretch>
        </p:blipFill>
        <p:spPr>
          <a:xfrm>
            <a:off x="2770925" y="3202925"/>
            <a:ext cx="3188023" cy="28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05" name="Shape 105"/>
        <p:cNvGrpSpPr/>
        <p:nvPr/>
      </p:nvGrpSpPr>
      <p:grpSpPr>
        <a:xfrm>
          <a:off x="0" y="0"/>
          <a:ext cx="0" cy="0"/>
          <a:chOff x="0" y="0"/>
          <a:chExt cx="0" cy="0"/>
        </a:xfrm>
      </p:grpSpPr>
      <p:sp>
        <p:nvSpPr>
          <p:cNvPr id="106" name="Google Shape;106;p19"/>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Non - Linear Boundary</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2" name="Google Shape;112;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3" name="Google Shape;113;p20"/>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14" name="Google Shape;114;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Both the models above are unable to classify our data into 2 classes because in both the cases the red points (significant in number) is present on the both sides of the line.</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We thus need something better than a straight line to divide our data into 2 separate classes.</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Verdana"/>
              <a:ea typeface="Verdana"/>
              <a:cs typeface="Verdana"/>
              <a:sym typeface="Verdana"/>
            </a:endParaRPr>
          </a:p>
        </p:txBody>
      </p:sp>
      <p:pic>
        <p:nvPicPr>
          <p:cNvPr id="115" name="Google Shape;115;p20"/>
          <p:cNvPicPr preferRelativeResize="0"/>
          <p:nvPr/>
        </p:nvPicPr>
        <p:blipFill>
          <a:blip r:embed="rId3">
            <a:alphaModFix/>
          </a:blip>
          <a:stretch>
            <a:fillRect/>
          </a:stretch>
        </p:blipFill>
        <p:spPr>
          <a:xfrm>
            <a:off x="2058975" y="1236075"/>
            <a:ext cx="5210674" cy="21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1"/>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23" name="Google Shape;123;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Realistic data is much more complex and not always classified by a straight line. For this purpose, we need a non-linear boundary to separate our data. Perceptron model works on the most basic form of a neural network, but for realistic data classification, we use </a:t>
            </a:r>
            <a:r>
              <a:rPr b="1" lang="en" sz="1800">
                <a:solidFill>
                  <a:schemeClr val="dk1"/>
                </a:solidFill>
                <a:highlight>
                  <a:srgbClr val="FFFFFF"/>
                </a:highlight>
                <a:latin typeface="Open Sans"/>
                <a:ea typeface="Open Sans"/>
                <a:cs typeface="Open Sans"/>
                <a:sym typeface="Open Sans"/>
              </a:rPr>
              <a:t>Deep Neural Network</a:t>
            </a:r>
            <a:r>
              <a:rPr lang="en" sz="1800">
                <a:solidFill>
                  <a:schemeClr val="dk1"/>
                </a:solidFill>
                <a:highlight>
                  <a:srgbClr val="FFFFFF"/>
                </a:highlight>
                <a:latin typeface="Open Sans"/>
                <a:ea typeface="Open Sans"/>
                <a:cs typeface="Open Sans"/>
                <a:sym typeface="Open Sans"/>
              </a:rPr>
              <a:t> or </a:t>
            </a:r>
            <a:r>
              <a:rPr b="1" lang="en" sz="1800">
                <a:solidFill>
                  <a:schemeClr val="dk1"/>
                </a:solidFill>
                <a:highlight>
                  <a:srgbClr val="FFFFFF"/>
                </a:highlight>
                <a:latin typeface="Open Sans"/>
                <a:ea typeface="Open Sans"/>
                <a:cs typeface="Open Sans"/>
                <a:sym typeface="Open Sans"/>
              </a:rPr>
              <a:t>Multi Layer Perceptrons</a:t>
            </a:r>
            <a:r>
              <a:rPr lang="en" sz="1800">
                <a:solidFill>
                  <a:schemeClr val="dk1"/>
                </a:solidFill>
                <a:highlight>
                  <a:srgbClr val="FFFFFF"/>
                </a:highlight>
                <a:latin typeface="Open Sans"/>
                <a:ea typeface="Open Sans"/>
                <a:cs typeface="Open Sans"/>
                <a:sym typeface="Open Sans"/>
              </a:rPr>
              <a:t>.</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p:txBody>
      </p:sp>
      <p:pic>
        <p:nvPicPr>
          <p:cNvPr id="124" name="Google Shape;124;p21"/>
          <p:cNvPicPr preferRelativeResize="0"/>
          <p:nvPr/>
        </p:nvPicPr>
        <p:blipFill>
          <a:blip r:embed="rId3">
            <a:alphaModFix/>
          </a:blip>
          <a:stretch>
            <a:fillRect/>
          </a:stretch>
        </p:blipFill>
        <p:spPr>
          <a:xfrm>
            <a:off x="2782263" y="3010788"/>
            <a:ext cx="2638425"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